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Selección de los que tienen mayor intermediación, y tamaño de los vértices establecidos por centralidad del vector propio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MST es útil para telecomunicaciones por ejemplo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Distancia geodésica: distancia más corta entre dos puntos en el espacio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Complementarios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Interoperabilidad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NetworkX → Python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iGraph → R, Python y C/C+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Grafo y red usado indistintamente → depende del contexto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grafo es más abstracto que una red → abstracción de una red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Camino: secuencia de </a:t>
            </a:r>
            <a:r>
              <a:rPr lang="es"/>
              <a:t>vértices</a:t>
            </a:r>
            <a:r>
              <a:rPr lang="es"/>
              <a:t> conectados por aristas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Distancia: camino más corto entre dos vértices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Excentricidad: mayor distancia de un vértice a cualquier otro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Diámetro: </a:t>
            </a: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3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Radio: 2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Densidad: 0.42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Grado medio: 2.5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Media de camino más corto: 1.6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Diámetro: </a:t>
            </a: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3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Radio: 2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Densidad: 0.42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Grado medio: 2.5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Media de camino más corto: 1.6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Wences91/ARSMI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1" Type="http://schemas.openxmlformats.org/officeDocument/2006/relationships/image" Target="../media/image22.png"/><Relationship Id="rId10" Type="http://schemas.openxmlformats.org/officeDocument/2006/relationships/image" Target="../media/image27.png"/><Relationship Id="rId9" Type="http://schemas.openxmlformats.org/officeDocument/2006/relationships/image" Target="../media/image21.png"/><Relationship Id="rId5" Type="http://schemas.openxmlformats.org/officeDocument/2006/relationships/image" Target="../media/image18.jpg"/><Relationship Id="rId6" Type="http://schemas.openxmlformats.org/officeDocument/2006/relationships/image" Target="../media/image29.png"/><Relationship Id="rId7" Type="http://schemas.openxmlformats.org/officeDocument/2006/relationships/image" Target="../media/image19.gif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ANÁLISIS DE REDES SOCIALES COMO METODOLOGÍA DE INVESTIGACIÓN: APLICACIÓN Y ESTUDIOS DE CASO</a:t>
            </a:r>
            <a:endParaRPr sz="300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450" y="3081300"/>
            <a:ext cx="7688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Wenceslao Arroyo Machado (Medialab UGR)</a:t>
            </a:r>
            <a:endParaRPr sz="18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https://github.com/Wences91/ARSMI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  <a:p>
            <a:pPr indent="0" lvl="0"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Daniel Torres-Salinas (Unidad de Evaluación de la Actividad Científica)</a:t>
            </a:r>
            <a:endParaRPr sz="1800"/>
          </a:p>
        </p:txBody>
      </p:sp>
      <p:pic>
        <p:nvPicPr>
          <p:cNvPr descr="Imagen relacionada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750" y="4202950"/>
            <a:ext cx="807812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675" y="4202948"/>
            <a:ext cx="891950" cy="845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GITHUB png"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725" y="3408126"/>
            <a:ext cx="279650" cy="2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grafos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Redes bibliométricas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   </a:t>
            </a:r>
            <a:r>
              <a:rPr lang="es"/>
              <a:t>Red bibliométrica de ‘</a:t>
            </a:r>
            <a:r>
              <a:rPr b="1" i="1" lang="es"/>
              <a:t>Library Science</a:t>
            </a:r>
            <a:r>
              <a:rPr lang="es"/>
              <a:t>’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  Coautorías de trabajos en la Web of Science</a:t>
            </a:r>
            <a:endParaRPr/>
          </a:p>
        </p:txBody>
      </p:sp>
      <p:pic>
        <p:nvPicPr>
          <p:cNvPr descr="Imagen relacionada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 b="15618" l="0" r="0" t="17000"/>
          <a:stretch/>
        </p:blipFill>
        <p:spPr>
          <a:xfrm>
            <a:off x="3538725" y="1321063"/>
            <a:ext cx="5605275" cy="37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Poda de red</a:t>
            </a:r>
            <a:endParaRPr/>
          </a:p>
        </p:txBody>
      </p:sp>
      <p:pic>
        <p:nvPicPr>
          <p:cNvPr descr="Imagen relacionada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1853850"/>
            <a:ext cx="3116951" cy="31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1450" y="1010300"/>
            <a:ext cx="3960499" cy="3960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scissor png" id="189" name="Shape 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9990">
            <a:off x="3195962" y="3072168"/>
            <a:ext cx="1648986" cy="98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Poda de red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 la dimensionalidad de la red</a:t>
            </a:r>
            <a:endParaRPr/>
          </a:p>
          <a:p>
            <a:pPr indent="-311150" lvl="0" marL="457200">
              <a:spcBef>
                <a:spcPts val="160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Filtrando con un rango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s"/>
              <a:t>Vértices</a:t>
            </a:r>
            <a:r>
              <a:rPr lang="es"/>
              <a:t>: grado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s"/>
              <a:t>Aristas: peso de arista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Algoritmo </a:t>
            </a:r>
            <a:r>
              <a:rPr b="1" lang="es" sz="1800"/>
              <a:t>Pathfinder (</a:t>
            </a:r>
            <a:r>
              <a:rPr b="1" lang="es" sz="1800"/>
              <a:t>PFNET</a:t>
            </a:r>
            <a:r>
              <a:rPr b="1" lang="es" sz="1800"/>
              <a:t>)</a:t>
            </a:r>
            <a:endParaRPr b="1" sz="1800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Contracción y Árbol recubridor mínimo (MST)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s" sz="1300"/>
              <a:t>Algoritmo de Kruskal</a:t>
            </a:r>
            <a:endParaRPr/>
          </a:p>
        </p:txBody>
      </p:sp>
      <p:pic>
        <p:nvPicPr>
          <p:cNvPr descr="Imagen relacionada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650" y="1853850"/>
            <a:ext cx="28575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Pathfinder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729450" y="2078875"/>
            <a:ext cx="7688700" cy="270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Simplificación de la red </a:t>
            </a:r>
            <a:endParaRPr b="1" sz="1800"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E</a:t>
            </a:r>
            <a:r>
              <a:rPr lang="es"/>
              <a:t>liminar </a:t>
            </a:r>
            <a:r>
              <a:rPr b="1" lang="es" sz="1800"/>
              <a:t>aristas redundantes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Mantener distancias geodésicas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Basado en la </a:t>
            </a:r>
            <a:r>
              <a:rPr b="1" lang="es" sz="1800"/>
              <a:t>desigualdad triangular</a:t>
            </a:r>
            <a:endParaRPr b="1" sz="1800"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Eliminar</a:t>
            </a:r>
            <a:r>
              <a:rPr lang="es"/>
              <a:t> aristas que incumplen la desigualdad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0000"/>
                </a:solidFill>
              </a:rPr>
              <a:t>¡Cuidado con las medidas!</a:t>
            </a:r>
            <a:endParaRPr b="1">
              <a:solidFill>
                <a:srgbClr val="CC0000"/>
              </a:solidFill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Similitud → </a:t>
            </a:r>
            <a:r>
              <a:rPr b="1" lang="es" sz="1800"/>
              <a:t>Distancia</a:t>
            </a:r>
            <a:endParaRPr b="1" sz="18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de tiempo en redes grandes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Binary Pathfinder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s"/>
              <a:t>Fast Pathfinder</a:t>
            </a:r>
            <a:endParaRPr/>
          </a:p>
        </p:txBody>
      </p:sp>
      <p:pic>
        <p:nvPicPr>
          <p:cNvPr descr="Imagen relacionada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400" y="484500"/>
            <a:ext cx="4488598" cy="233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575" y="2854725"/>
            <a:ext cx="4419423" cy="228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Shape 209"/>
          <p:cNvCxnSpPr/>
          <p:nvPr/>
        </p:nvCxnSpPr>
        <p:spPr>
          <a:xfrm>
            <a:off x="6172200" y="2458600"/>
            <a:ext cx="0" cy="668700"/>
          </a:xfrm>
          <a:prstGeom prst="straightConnector1">
            <a:avLst/>
          </a:prstGeom>
          <a:noFill/>
          <a:ln cap="flat" cmpd="sng" w="76200">
            <a:solidFill>
              <a:srgbClr val="3E648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 </a:t>
            </a:r>
            <a:r>
              <a:rPr lang="es"/>
              <a:t>variedad</a:t>
            </a:r>
            <a:r>
              <a:rPr lang="es"/>
              <a:t> de software</a:t>
            </a:r>
            <a:endParaRPr/>
          </a:p>
          <a:p>
            <a:pPr indent="-311150" lvl="0" marL="457200">
              <a:spcBef>
                <a:spcPts val="160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VosViewer</a:t>
            </a:r>
            <a:endParaRPr b="1"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Pajek</a:t>
            </a:r>
            <a:endParaRPr b="1"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Gephi</a:t>
            </a:r>
            <a:endParaRPr b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CitNetExplorer</a:t>
            </a:r>
            <a:endParaRPr b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NodeXL</a:t>
            </a:r>
            <a:endParaRPr b="1"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NetworkX</a:t>
            </a:r>
            <a:r>
              <a:rPr lang="es"/>
              <a:t> (biblioteca)</a:t>
            </a:r>
            <a:endParaRPr b="1"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iGraph</a:t>
            </a:r>
            <a:r>
              <a:rPr lang="es"/>
              <a:t> (biblioteca)</a:t>
            </a:r>
            <a:endParaRPr/>
          </a:p>
        </p:txBody>
      </p:sp>
      <p:pic>
        <p:nvPicPr>
          <p:cNvPr descr="Imagen relacionada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itnetexplorer logo"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213" y="3437325"/>
            <a:ext cx="745450" cy="82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gephi"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9888" y="2673851"/>
            <a:ext cx="1685026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pajek logo" id="220" name="Shape 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475" y="2160725"/>
            <a:ext cx="1204692" cy="82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vosviewer logo" id="221" name="Shape 221"/>
          <p:cNvPicPr preferRelativeResize="0"/>
          <p:nvPr/>
        </p:nvPicPr>
        <p:blipFill rotWithShape="1">
          <a:blip r:embed="rId8">
            <a:alphaModFix/>
          </a:blip>
          <a:srcRect b="0" l="0" r="0" t="47622"/>
          <a:stretch/>
        </p:blipFill>
        <p:spPr>
          <a:xfrm>
            <a:off x="5476450" y="1477148"/>
            <a:ext cx="1685025" cy="437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igraph library" id="222" name="Shape 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4025" y="3670250"/>
            <a:ext cx="1015875" cy="101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NodeXL?" id="223" name="Shape 2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1475" y="1997425"/>
            <a:ext cx="1685026" cy="593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etworkX logo" id="224" name="Shape 2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0025" y="3670250"/>
            <a:ext cx="1533625" cy="1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West, D. B.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(2001). </a:t>
            </a:r>
            <a:r>
              <a:rPr i="1" lang="e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Introduction to graph theory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(Vol. 2). Upper Saddle River: Prentice hall.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Quirin, A., Cordón, O., Vargas-Quesada, B., &amp; de Moya-Anegón, F. 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(2010). Graph-based data mining: A new tool for the analysis and comparison of scientific domains represented as scientograms. </a:t>
            </a:r>
            <a:r>
              <a:rPr i="1" lang="e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Journal of Informetrics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(3), 291-312.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Quirin, A., Cordón, O., Guerrero‐Bote, V. P., Vargas‐Quesada, B., &amp; Moya‐Anegón, F. 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(2008). A quick MST‐based algorithm to obtain Pathfinder networks (∞, n− 1). </a:t>
            </a:r>
            <a:r>
              <a:rPr i="1" lang="e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Journal of the Association for Information Science and Technology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(12), 1912-1924.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relacionada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Unwin, A., Theus, M., &amp; Hofmann, H.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(2006). </a:t>
            </a:r>
            <a:r>
              <a:rPr i="1" lang="e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Graphics of large datasets: visualizing a million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Springer Science &amp; Business Media.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Villena Oliver, A. 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(2014). La constitución de un gobierno como acumulación de poder relacional. Estudio de dos ejecutivos en España. Redes. Revista hispana para el análisis de redes sociales, 25(1).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relacionada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contenidos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Aproximación teórica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Conceptos básicos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Medidas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Algoritmos de distribución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Poda de red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Herramientas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Caso práctico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Descarga de datos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Importación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Indicadores/Mapas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Interoperabilidad</a:t>
            </a:r>
            <a:endParaRPr/>
          </a:p>
        </p:txBody>
      </p:sp>
      <p:pic>
        <p:nvPicPr>
          <p:cNvPr descr="Imagen relacionada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49723" l="0" r="49723" t="0"/>
          <a:stretch/>
        </p:blipFill>
        <p:spPr>
          <a:xfrm>
            <a:off x="6558050" y="2557575"/>
            <a:ext cx="2585951" cy="25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básicos: ¿Qué es un grafo?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729450" y="2078875"/>
            <a:ext cx="76887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</a:t>
            </a:r>
            <a:r>
              <a:rPr b="1" lang="es" sz="1800"/>
              <a:t>grafo</a:t>
            </a:r>
            <a:r>
              <a:rPr lang="es"/>
              <a:t> y </a:t>
            </a:r>
            <a:r>
              <a:rPr b="1" lang="es" sz="1800"/>
              <a:t>red</a:t>
            </a:r>
            <a:endParaRPr sz="1800"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Grafo → Estructura matemática para modelar </a:t>
            </a:r>
            <a:r>
              <a:rPr b="1" lang="es" sz="1800"/>
              <a:t>relaciones</a:t>
            </a:r>
            <a:r>
              <a:rPr lang="es"/>
              <a:t> por pares entre objetos</a:t>
            </a:r>
            <a:endParaRPr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Compuesto de </a:t>
            </a:r>
            <a:r>
              <a:rPr b="1" lang="es" sz="1800"/>
              <a:t>vértices o nodos</a:t>
            </a:r>
            <a:r>
              <a:rPr lang="es"/>
              <a:t> unidos por enlaces llamados </a:t>
            </a:r>
            <a:r>
              <a:rPr b="1" lang="es" sz="1800"/>
              <a:t>aristas o arcos</a:t>
            </a:r>
            <a:endParaRPr b="1" sz="1800"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Tipología: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Grafos (simples)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Grafos dirigidos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Mixtos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Ponderados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Multigrafos</a:t>
            </a:r>
            <a:endParaRPr/>
          </a:p>
        </p:txBody>
      </p:sp>
      <p:pic>
        <p:nvPicPr>
          <p:cNvPr descr="Imagen relacionada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312" y="3324104"/>
            <a:ext cx="1209813" cy="133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graph directed"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926" y="3324096"/>
            <a:ext cx="1666123" cy="133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graph multi" id="110" name="Shape 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622" y="3324096"/>
            <a:ext cx="1789250" cy="133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básicos: conceptos</a:t>
            </a:r>
            <a:r>
              <a:rPr lang="es"/>
              <a:t> importantes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Grado</a:t>
            </a:r>
            <a:r>
              <a:rPr lang="es"/>
              <a:t> (orden)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Entrada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Salida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Aristas ponderadas</a:t>
            </a:r>
            <a:endParaRPr b="1"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Similitud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Distancia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Bucle</a:t>
            </a:r>
            <a:r>
              <a:rPr lang="es"/>
              <a:t>: autoenlace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Camino</a:t>
            </a:r>
            <a:r>
              <a:rPr lang="es"/>
              <a:t>: secuencia de vértices conectados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Componente conexa</a:t>
            </a:r>
            <a:r>
              <a:rPr lang="es"/>
              <a:t>: grafo con un camino entre cualquier par de vértices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Distancia</a:t>
            </a:r>
            <a:r>
              <a:rPr lang="es"/>
              <a:t>: camino más corto entre dos vértices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Excentricidad</a:t>
            </a:r>
            <a:r>
              <a:rPr lang="es"/>
              <a:t>: mayor distancia entre dos vértices</a:t>
            </a:r>
            <a:endParaRPr sz="1100"/>
          </a:p>
        </p:txBody>
      </p:sp>
      <p:pic>
        <p:nvPicPr>
          <p:cNvPr descr="Imagen relacionada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650" y="1853850"/>
            <a:ext cx="2983224" cy="29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Medidas para los vértices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729450" y="2078875"/>
            <a:ext cx="76887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Medidas de centralidad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	</a:t>
            </a:r>
            <a:r>
              <a:rPr lang="es"/>
              <a:t>R</a:t>
            </a:r>
            <a:r>
              <a:rPr lang="es"/>
              <a:t>elevancia del vector en la red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Centralidad de g</a:t>
            </a:r>
            <a:r>
              <a:rPr b="1" lang="es"/>
              <a:t>rado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Enlaces del vector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Intermediación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Veces que el vector participa como camino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corto de otros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Cercanía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Distancia con el resto de vectores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Centralidad del vector propio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Importancia del vector en base a su conexión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con vectores importantes</a:t>
            </a:r>
            <a:endParaRPr/>
          </a:p>
        </p:txBody>
      </p:sp>
      <p:pic>
        <p:nvPicPr>
          <p:cNvPr descr="Imagen relacionada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450" y="786801"/>
            <a:ext cx="2193774" cy="2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450" y="2841962"/>
            <a:ext cx="2193774" cy="2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225" y="786813"/>
            <a:ext cx="2193774" cy="21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0225" y="2841988"/>
            <a:ext cx="2193774" cy="21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Medidas para la red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Diámetro</a:t>
            </a:r>
            <a:endParaRPr/>
          </a:p>
          <a:p>
            <a:pPr indent="457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ayor excentricidad entre todos los pares de vértices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Radio</a:t>
            </a:r>
            <a:endParaRPr/>
          </a:p>
          <a:p>
            <a:pPr indent="457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enor excentricidad </a:t>
            </a:r>
            <a:r>
              <a:rPr lang="es"/>
              <a:t>entre todos los pares de vértices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Densidad</a:t>
            </a:r>
            <a:endParaRPr/>
          </a:p>
          <a:p>
            <a:pPr indent="457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</a:t>
            </a:r>
            <a:r>
              <a:rPr lang="es"/>
              <a:t>rado de conexión [0-1]</a:t>
            </a:r>
            <a:endParaRPr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Grado medio</a:t>
            </a:r>
            <a:endParaRPr b="1"/>
          </a:p>
          <a:p>
            <a: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Media de camino más corto</a:t>
            </a:r>
            <a:endParaRPr b="1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050" y="1215775"/>
            <a:ext cx="2014049" cy="2014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425" y="2882400"/>
            <a:ext cx="22611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de distribución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de </a:t>
            </a:r>
            <a:r>
              <a:rPr b="1" lang="es" sz="1800"/>
              <a:t>atracción</a:t>
            </a:r>
            <a:r>
              <a:rPr lang="es"/>
              <a:t> y </a:t>
            </a:r>
            <a:r>
              <a:rPr b="1" lang="es" sz="1800"/>
              <a:t>repulsión</a:t>
            </a:r>
            <a:endParaRPr b="1" sz="1800"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Kamada y Kawai</a:t>
            </a:r>
            <a:endParaRPr b="1"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Frutcherman y Reingold</a:t>
            </a:r>
            <a:endParaRPr b="1"/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s"/>
              <a:t>Yifan Hu</a:t>
            </a:r>
            <a:endParaRPr b="1"/>
          </a:p>
        </p:txBody>
      </p:sp>
      <p:pic>
        <p:nvPicPr>
          <p:cNvPr descr="Imagen relacionada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8850" y="1378913"/>
            <a:ext cx="3661025" cy="36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grafos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Estructura de Poder Latente (EPL)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   Élites de gobierno 2012 del PP y PSOE (Villena Oliver, A., 2014)</a:t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  P</a:t>
            </a:r>
            <a:r>
              <a:rPr lang="es"/>
              <a:t>osiciones relevantes en el poder territorial</a:t>
            </a:r>
            <a:endParaRPr/>
          </a:p>
        </p:txBody>
      </p:sp>
      <p:pic>
        <p:nvPicPr>
          <p:cNvPr descr="Imagen relacionada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300" y="2808075"/>
            <a:ext cx="3713699" cy="233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0300" y="500089"/>
            <a:ext cx="3713702" cy="230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>
            <a:off x="5585850" y="2822025"/>
            <a:ext cx="341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grafos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Redes sociales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   Red social de ‘</a:t>
            </a:r>
            <a:r>
              <a:rPr b="1" i="1" lang="es"/>
              <a:t>El Padrino</a:t>
            </a:r>
            <a:r>
              <a:rPr lang="es"/>
              <a:t>’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  Coocurrencias de personajes en la novela</a:t>
            </a:r>
            <a:endParaRPr/>
          </a:p>
        </p:txBody>
      </p:sp>
      <p:pic>
        <p:nvPicPr>
          <p:cNvPr descr="Imagen relacionada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07" y="16675"/>
            <a:ext cx="447168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ugr logo png"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225" y="16675"/>
            <a:ext cx="4802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900" y="389400"/>
            <a:ext cx="4754099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